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6" r:id="rId2"/>
    <p:sldId id="381" r:id="rId3"/>
    <p:sldId id="417" r:id="rId4"/>
    <p:sldId id="407" r:id="rId5"/>
    <p:sldId id="408" r:id="rId6"/>
    <p:sldId id="328" r:id="rId7"/>
    <p:sldId id="409" r:id="rId8"/>
    <p:sldId id="410" r:id="rId9"/>
    <p:sldId id="411" r:id="rId10"/>
    <p:sldId id="400" r:id="rId11"/>
    <p:sldId id="412" r:id="rId12"/>
    <p:sldId id="404" r:id="rId13"/>
    <p:sldId id="405" r:id="rId14"/>
    <p:sldId id="413" r:id="rId15"/>
    <p:sldId id="414" r:id="rId16"/>
    <p:sldId id="415" r:id="rId17"/>
    <p:sldId id="41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Attitude</c:v>
                </c:pt>
                <c:pt idx="1">
                  <c:v>Communication Skills</c:v>
                </c:pt>
                <c:pt idx="2">
                  <c:v>Job Qualifications</c:v>
                </c:pt>
                <c:pt idx="3">
                  <c:v>Appearance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0.25</c:v>
                </c:pt>
                <c:pt idx="2">
                  <c:v>0.1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0.58333</cdr:x>
      <cdr:y>0.30305</cdr:y>
    </cdr:from>
    <cdr:to>
      <cdr:x>0.91667</cdr:x>
      <cdr:y>0.43774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00600" y="1371600"/>
          <a:ext cx="2743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bg1"/>
              </a:solidFill>
            </a:rPr>
            <a:t>Attitude 40%</a:t>
          </a:r>
          <a:endParaRPr lang="en-US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0.19101</cdr:x>
      <cdr:y>0.84847</cdr:y>
    </cdr:from>
    <cdr:to>
      <cdr:x>0.81679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95400" y="3886200"/>
          <a:ext cx="4243917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bg1"/>
              </a:solidFill>
            </a:rPr>
            <a:t>Communication Skills 25 %</a:t>
          </a:r>
          <a:endParaRPr lang="en-US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</cdr:x>
      <cdr:y>0.53876</cdr:y>
    </cdr:from>
    <cdr:to>
      <cdr:x>0.36111</cdr:x>
      <cdr:y>0.80814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2438400"/>
          <a:ext cx="2448984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dirty="0" smtClean="0">
              <a:solidFill>
                <a:schemeClr val="bg1"/>
              </a:solidFill>
            </a:rPr>
            <a:t>Job Qualifications 10 %</a:t>
          </a:r>
          <a:endParaRPr lang="en-US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0.02778</cdr:x>
      <cdr:y>0.15153</cdr:y>
    </cdr:from>
    <cdr:to>
      <cdr:x>0.44444</cdr:x>
      <cdr:y>0.26938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600" y="685800"/>
          <a:ext cx="3429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 dirty="0" smtClean="0">
              <a:solidFill>
                <a:schemeClr val="bg1"/>
              </a:solidFill>
            </a:rPr>
            <a:t>Appearance 25%</a:t>
          </a:r>
          <a:endParaRPr lang="en-US" sz="28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8A97D-75A5-F142-8F45-0409C8E4A83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9E044-955F-EF4D-9187-7654815F6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3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=phcDQ0H_LnY&amp;feature=</a:t>
            </a:r>
            <a:r>
              <a:rPr lang="en-US" dirty="0" err="1" smtClean="0"/>
              <a:t>youtu.be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9E044-955F-EF4D-9187-7654815F68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1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phcDQ0H_LnY&amp;feature=youtu.b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Up:  Making Connections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dirty="0">
                <a:solidFill>
                  <a:schemeClr val="tx2"/>
                </a:solidFill>
              </a:rPr>
              <a:t>*Answer in complete sentences.</a:t>
            </a:r>
          </a:p>
          <a:p>
            <a:pPr>
              <a:buNone/>
            </a:pPr>
            <a:endParaRPr lang="en-US" sz="4000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Describe the role of a mentor. </a:t>
            </a:r>
          </a:p>
          <a:p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2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During the Interview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Always face forward with good posture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Lean in rather than away</a:t>
            </a:r>
          </a:p>
          <a:p>
            <a:r>
              <a:rPr lang="en-US" sz="2000" dirty="0">
                <a:solidFill>
                  <a:schemeClr val="tx2"/>
                </a:solidFill>
              </a:rPr>
              <a:t>Stay positive with your attitude and answers.</a:t>
            </a:r>
          </a:p>
          <a:p>
            <a:r>
              <a:rPr lang="en-US" sz="2000" dirty="0">
                <a:solidFill>
                  <a:schemeClr val="tx2"/>
                </a:solidFill>
              </a:rPr>
              <a:t>Don’t be a know it all!</a:t>
            </a:r>
          </a:p>
          <a:p>
            <a:r>
              <a:rPr lang="en-US" sz="2000" dirty="0">
                <a:solidFill>
                  <a:schemeClr val="tx2"/>
                </a:solidFill>
              </a:rPr>
              <a:t>Be honest with your answers (even if you don’t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     know the answer!)</a:t>
            </a:r>
          </a:p>
          <a:p>
            <a:r>
              <a:rPr lang="en-US" sz="2000" dirty="0">
                <a:solidFill>
                  <a:schemeClr val="tx2"/>
                </a:solidFill>
              </a:rPr>
              <a:t>If you don’t understand, ask the interviewer to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     explain.</a:t>
            </a:r>
          </a:p>
          <a:p>
            <a:r>
              <a:rPr lang="en-US" sz="2000" dirty="0">
                <a:solidFill>
                  <a:schemeClr val="tx2"/>
                </a:solidFill>
              </a:rPr>
              <a:t>Organize thought before thinking.  It’s </a:t>
            </a: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	ok to pause.</a:t>
            </a:r>
          </a:p>
          <a:p>
            <a:r>
              <a:rPr lang="en-US" sz="2000" u="sng" dirty="0">
                <a:solidFill>
                  <a:schemeClr val="tx2"/>
                </a:solidFill>
              </a:rPr>
              <a:t>BEHAVIORAL INTERVIEWS</a:t>
            </a:r>
            <a:r>
              <a:rPr lang="en-US" sz="2000" dirty="0">
                <a:solidFill>
                  <a:schemeClr val="tx2"/>
                </a:solidFill>
              </a:rPr>
              <a:t>: past </a:t>
            </a: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	performance is the best predictor of </a:t>
            </a: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	future performance.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19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9600" b="1" dirty="0" smtClean="0">
                <a:solidFill>
                  <a:schemeClr val="accent5"/>
                </a:solidFill>
              </a:rPr>
              <a:t>Don’t</a:t>
            </a:r>
            <a:endParaRPr lang="en-US" sz="9600" b="1" dirty="0">
              <a:solidFill>
                <a:schemeClr val="accent5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Emphasize your weaknesses.</a:t>
            </a:r>
          </a:p>
          <a:p>
            <a:r>
              <a:rPr lang="en-US" sz="3200" dirty="0">
                <a:solidFill>
                  <a:schemeClr val="tx2"/>
                </a:solidFill>
              </a:rPr>
              <a:t>Draw attention to negative attributes such as poor attendance or being late.</a:t>
            </a:r>
          </a:p>
          <a:p>
            <a:r>
              <a:rPr lang="en-US" sz="3200" dirty="0">
                <a:solidFill>
                  <a:schemeClr val="tx2"/>
                </a:solidFill>
              </a:rPr>
              <a:t>Criticize former employers or school personnel.</a:t>
            </a:r>
          </a:p>
          <a:p>
            <a:r>
              <a:rPr lang="en-US" sz="3200" dirty="0">
                <a:solidFill>
                  <a:schemeClr val="tx2"/>
                </a:solidFill>
              </a:rPr>
              <a:t>Discuss personal issues.</a:t>
            </a:r>
          </a:p>
          <a:p>
            <a:r>
              <a:rPr lang="en-US" sz="3200" dirty="0">
                <a:solidFill>
                  <a:schemeClr val="tx2"/>
                </a:solidFill>
              </a:rPr>
              <a:t>Discuss salary or benefits	until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    they bring it up.</a:t>
            </a: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14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The End of the Interview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Ask the job-related questions you prepared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    for the interview.</a:t>
            </a:r>
          </a:p>
          <a:p>
            <a:r>
              <a:rPr lang="en-US" sz="2400" dirty="0">
                <a:solidFill>
                  <a:schemeClr val="tx2"/>
                </a:solidFill>
              </a:rPr>
              <a:t>You may be offered the job immediately.  Ask specific questions about salary, benefits, and hours.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If you are told you will be contacted, ask how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    long it will be.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Thank the person for the interview 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and considering you as a potential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 employee or student.</a:t>
            </a:r>
          </a:p>
          <a:p>
            <a:r>
              <a:rPr lang="en-US" sz="2400" dirty="0">
                <a:solidFill>
                  <a:schemeClr val="tx2"/>
                </a:solidFill>
              </a:rPr>
              <a:t>Shake hands firmly.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49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The Follow-Up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Send the interviewer a thank you </a:t>
            </a:r>
            <a:r>
              <a:rPr lang="en-US" sz="4000" dirty="0" smtClean="0">
                <a:solidFill>
                  <a:schemeClr val="tx2"/>
                </a:solidFill>
              </a:rPr>
              <a:t>letters </a:t>
            </a:r>
            <a:r>
              <a:rPr lang="en-US" sz="4000" dirty="0">
                <a:solidFill>
                  <a:schemeClr val="tx2"/>
                </a:solidFill>
              </a:rPr>
              <a:t>soon after the interview.</a:t>
            </a:r>
          </a:p>
          <a:p>
            <a:r>
              <a:rPr lang="en-US" sz="4000" dirty="0">
                <a:solidFill>
                  <a:schemeClr val="tx2"/>
                </a:solidFill>
              </a:rPr>
              <a:t>Call the company or college about a week after the interview to find out if they have made a decision.</a:t>
            </a:r>
          </a:p>
          <a:p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13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Why People are </a:t>
            </a:r>
            <a:r>
              <a:rPr lang="en-US" b="1" dirty="0" smtClean="0">
                <a:solidFill>
                  <a:schemeClr val="accent5"/>
                </a:solidFill>
              </a:rPr>
              <a:t>NOT</a:t>
            </a:r>
            <a:r>
              <a:rPr lang="en-US" b="1" dirty="0" smtClean="0"/>
              <a:t> Hired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Poor personal appearance.</a:t>
            </a:r>
          </a:p>
          <a:p>
            <a:r>
              <a:rPr lang="en-US" sz="2000" dirty="0">
                <a:solidFill>
                  <a:schemeClr val="tx2"/>
                </a:solidFill>
              </a:rPr>
              <a:t>Inability to communicate clearly, poor voice, and grammar.</a:t>
            </a:r>
          </a:p>
          <a:p>
            <a:r>
              <a:rPr lang="en-US" sz="2000" dirty="0">
                <a:solidFill>
                  <a:schemeClr val="tx2"/>
                </a:solidFill>
              </a:rPr>
              <a:t>Lack of planning for career.</a:t>
            </a:r>
          </a:p>
          <a:p>
            <a:r>
              <a:rPr lang="en-US" sz="2000" dirty="0">
                <a:solidFill>
                  <a:schemeClr val="tx2"/>
                </a:solidFill>
              </a:rPr>
              <a:t>Lack of enthusiasm.</a:t>
            </a:r>
          </a:p>
          <a:p>
            <a:r>
              <a:rPr lang="en-US" sz="2000" dirty="0">
                <a:solidFill>
                  <a:schemeClr val="tx2"/>
                </a:solidFill>
              </a:rPr>
              <a:t>Condemning past employer.</a:t>
            </a:r>
          </a:p>
          <a:p>
            <a:r>
              <a:rPr lang="en-US" sz="2000" dirty="0">
                <a:solidFill>
                  <a:schemeClr val="tx2"/>
                </a:solidFill>
              </a:rPr>
              <a:t>Failure to look in the eye.</a:t>
            </a:r>
          </a:p>
          <a:p>
            <a:r>
              <a:rPr lang="en-US" sz="2000" dirty="0">
                <a:solidFill>
                  <a:schemeClr val="tx2"/>
                </a:solidFill>
              </a:rPr>
              <a:t>Limp handshake.</a:t>
            </a:r>
          </a:p>
          <a:p>
            <a:r>
              <a:rPr lang="en-US" sz="2000" dirty="0">
                <a:solidFill>
                  <a:schemeClr val="tx2"/>
                </a:solidFill>
              </a:rPr>
              <a:t>Late.</a:t>
            </a:r>
          </a:p>
          <a:p>
            <a:r>
              <a:rPr lang="en-US" sz="2000" dirty="0">
                <a:solidFill>
                  <a:schemeClr val="tx2"/>
                </a:solidFill>
              </a:rPr>
              <a:t>Does not thank interviewer for time.</a:t>
            </a:r>
          </a:p>
          <a:p>
            <a:r>
              <a:rPr lang="en-US" sz="2000" dirty="0">
                <a:solidFill>
                  <a:schemeClr val="tx2"/>
                </a:solidFill>
              </a:rPr>
              <a:t>Asks no questions.</a:t>
            </a:r>
          </a:p>
          <a:p>
            <a:r>
              <a:rPr lang="en-US" sz="2000" dirty="0">
                <a:solidFill>
                  <a:schemeClr val="tx2"/>
                </a:solidFill>
              </a:rPr>
              <a:t>Lack of knowledge of company.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14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How are you Rated During the Interview</a:t>
            </a:r>
            <a:endParaRPr lang="en-US" b="1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1292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The Job Interview:</a:t>
            </a:r>
            <a:br>
              <a:rPr lang="en-US" b="1" dirty="0" smtClean="0"/>
            </a:br>
            <a:r>
              <a:rPr lang="en-US" b="1" dirty="0" smtClean="0"/>
              <a:t>Activity 259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Answer the questions on Activity 259.  Remember to answer the questions so that they put you in the best light!</a:t>
            </a:r>
          </a:p>
        </p:txBody>
      </p:sp>
    </p:spTree>
    <p:extLst>
      <p:ext uri="{BB962C8B-B14F-4D97-AF65-F5344CB8AC3E}">
        <p14:creationId xmlns:p14="http://schemas.microsoft.com/office/powerpoint/2010/main" val="56258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Now, Let’s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Directions: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</a:rPr>
              <a:t>I will divide you into groups of four.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</a:rPr>
              <a:t>You will be given ONE interview question.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</a:rPr>
              <a:t>Each of you need to come up with a response to the questions, share your responses with each other to receive feedback.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</a:rPr>
              <a:t>One person from the group will be 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chemeClr val="tx2"/>
                </a:solidFill>
              </a:rPr>
              <a:t>	selected to participate in the mock 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chemeClr val="tx2"/>
                </a:solidFill>
              </a:rPr>
              <a:t>	interview.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chemeClr val="tx2"/>
                </a:solidFill>
              </a:rPr>
              <a:t>5. 	The entire groups grade will be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chemeClr val="tx2"/>
                </a:solidFill>
              </a:rPr>
              <a:t>	 based on that students’ response.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52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dirty="0" smtClean="0"/>
              <a:t>Making Connections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One thing successful people have had throughout their lives is help from others (</a:t>
            </a:r>
            <a:r>
              <a:rPr lang="en-US" sz="2400" dirty="0">
                <a:solidFill>
                  <a:srgbClr val="FF0000"/>
                </a:solidFill>
              </a:rPr>
              <a:t>Mentor</a:t>
            </a:r>
            <a:r>
              <a:rPr lang="en-US" sz="2400" dirty="0"/>
              <a:t>).</a:t>
            </a:r>
          </a:p>
          <a:p>
            <a:r>
              <a:rPr lang="en-US" sz="2400" dirty="0"/>
              <a:t>A mentor means, “</a:t>
            </a:r>
            <a:r>
              <a:rPr lang="en-US" sz="2400" dirty="0">
                <a:solidFill>
                  <a:srgbClr val="FF0000"/>
                </a:solidFill>
              </a:rPr>
              <a:t>Counselor or Teacher</a:t>
            </a:r>
            <a:r>
              <a:rPr lang="en-US" sz="2400" dirty="0"/>
              <a:t>.”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Neighbors, coaches, parents, co-workers</a:t>
            </a:r>
            <a:r>
              <a:rPr lang="en-US" sz="2400" dirty="0"/>
              <a:t>, and others can be a mentor as well.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Mentors</a:t>
            </a:r>
            <a:r>
              <a:rPr lang="en-US" sz="2400" dirty="0"/>
              <a:t> give advice and, “show you the ropes.”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Mentors</a:t>
            </a:r>
            <a:r>
              <a:rPr lang="en-US" sz="2400" dirty="0"/>
              <a:t> save you time!  They can give you advice to help you along your way…in other </a:t>
            </a:r>
            <a:r>
              <a:rPr lang="en-US" sz="2400" dirty="0">
                <a:solidFill>
                  <a:srgbClr val="0070C0"/>
                </a:solidFill>
              </a:rPr>
              <a:t>words…LEARN FROM THEIR MISTAKES AND SUCCESSES</a:t>
            </a:r>
            <a:r>
              <a:rPr lang="en-US" sz="2400" dirty="0"/>
              <a:t>!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4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dirty="0" smtClean="0"/>
              <a:t>Making Connections Continued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Mentors</a:t>
            </a:r>
            <a:r>
              <a:rPr lang="en-US" sz="3200" dirty="0"/>
              <a:t> can introduce you to people in the community or other successful people in the field.</a:t>
            </a:r>
          </a:p>
          <a:p>
            <a:r>
              <a:rPr lang="en-US" sz="3200" dirty="0"/>
              <a:t>Remember….in life it sometimes is not WHAT you know, but </a:t>
            </a:r>
            <a:r>
              <a:rPr lang="en-US" sz="3200" dirty="0">
                <a:solidFill>
                  <a:srgbClr val="0070C0"/>
                </a:solidFill>
              </a:rPr>
              <a:t>WHO</a:t>
            </a:r>
            <a:r>
              <a:rPr lang="en-US" sz="3200" dirty="0"/>
              <a:t> you know!</a:t>
            </a:r>
          </a:p>
          <a:p>
            <a:r>
              <a:rPr lang="en-US" sz="3200" dirty="0"/>
              <a:t>Finally, </a:t>
            </a:r>
            <a:r>
              <a:rPr lang="en-US" sz="3200" dirty="0">
                <a:solidFill>
                  <a:srgbClr val="FF0000"/>
                </a:solidFill>
              </a:rPr>
              <a:t>mentors</a:t>
            </a:r>
            <a:r>
              <a:rPr lang="en-US" sz="3200" dirty="0"/>
              <a:t> are there for your successes and failures.</a:t>
            </a: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9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Don’t Overstay Your Welcome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It’s never a good idea – or proper behavior – to be a pest or to force your attentions on anyone.</a:t>
            </a:r>
          </a:p>
          <a:p>
            <a:r>
              <a:rPr lang="en-US" sz="3200" dirty="0">
                <a:solidFill>
                  <a:schemeClr val="tx2"/>
                </a:solidFill>
              </a:rPr>
              <a:t>Most people are willing to answer a question or offer information.</a:t>
            </a:r>
          </a:p>
          <a:p>
            <a:r>
              <a:rPr lang="en-US" sz="3200" dirty="0">
                <a:solidFill>
                  <a:schemeClr val="tx2"/>
                </a:solidFill>
              </a:rPr>
              <a:t>Follow up with a thank you note.  Perhaps a mentor relationship will develop…or not.</a:t>
            </a:r>
          </a:p>
          <a:p>
            <a:r>
              <a:rPr lang="en-US" sz="3200" dirty="0">
                <a:solidFill>
                  <a:schemeClr val="tx2"/>
                </a:solidFill>
              </a:rPr>
              <a:t>Again, don’t push it!</a:t>
            </a: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65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600" dirty="0" smtClean="0"/>
              <a:t>It Just Comes Natural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best </a:t>
            </a:r>
            <a:r>
              <a:rPr lang="en-US" sz="3600" dirty="0">
                <a:solidFill>
                  <a:srgbClr val="FF0000"/>
                </a:solidFill>
              </a:rPr>
              <a:t>mentor</a:t>
            </a:r>
            <a:r>
              <a:rPr lang="en-US" sz="3600" dirty="0"/>
              <a:t> relationships develop naturally.</a:t>
            </a:r>
          </a:p>
          <a:p>
            <a:r>
              <a:rPr lang="en-US" sz="3600" dirty="0"/>
              <a:t>If there is no friendship or rapport between the two people, the association won’t last.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4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Making Connections: Activity 263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Read and answer the questions on </a:t>
            </a:r>
            <a:r>
              <a:rPr lang="en-US" sz="5400" dirty="0">
                <a:solidFill>
                  <a:srgbClr val="FF0000"/>
                </a:solidFill>
              </a:rPr>
              <a:t>Activity 263.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4264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Before the Interview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Do your homework! Do some research!</a:t>
            </a:r>
          </a:p>
          <a:p>
            <a:r>
              <a:rPr lang="en-US" sz="3600" dirty="0">
                <a:solidFill>
                  <a:schemeClr val="tx2"/>
                </a:solidFill>
              </a:rPr>
              <a:t>Know where you are going.</a:t>
            </a:r>
          </a:p>
          <a:p>
            <a:r>
              <a:rPr lang="en-US" sz="3600" dirty="0">
                <a:solidFill>
                  <a:schemeClr val="tx2"/>
                </a:solidFill>
              </a:rPr>
              <a:t>Arrive 5 to 15 minutes early.</a:t>
            </a:r>
          </a:p>
          <a:p>
            <a:r>
              <a:rPr lang="en-US" sz="3600" dirty="0">
                <a:solidFill>
                  <a:schemeClr val="tx2"/>
                </a:solidFill>
              </a:rPr>
              <a:t>Dress for success.</a:t>
            </a:r>
          </a:p>
          <a:p>
            <a:r>
              <a:rPr lang="en-US" sz="3600" dirty="0" smtClean="0">
                <a:hlinkClick r:id="rId3"/>
              </a:rPr>
              <a:t>Body Language </a:t>
            </a:r>
            <a:r>
              <a:rPr lang="en-US" sz="3600" dirty="0" smtClean="0">
                <a:hlinkClick r:id="rId3"/>
              </a:rPr>
              <a:t>-</a:t>
            </a:r>
            <a:r>
              <a:rPr lang="en-US" sz="3600" dirty="0" smtClean="0">
                <a:hlinkClick r:id="rId3"/>
              </a:rPr>
              <a:t>Power </a:t>
            </a:r>
            <a:r>
              <a:rPr lang="en-US" sz="3600" dirty="0">
                <a:hlinkClick r:id="rId3"/>
              </a:rPr>
              <a:t>Poses</a:t>
            </a:r>
            <a:r>
              <a:rPr lang="en-US" sz="3600" dirty="0"/>
              <a:t> -17 </a:t>
            </a:r>
            <a:r>
              <a:rPr lang="en-US" sz="3600" dirty="0" err="1"/>
              <a:t>mins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215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The Start of the Interview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Inform the secretary that you have an interview, whom it’s with, and the time.</a:t>
            </a:r>
          </a:p>
          <a:p>
            <a:r>
              <a:rPr lang="en-US" sz="2800" dirty="0">
                <a:solidFill>
                  <a:schemeClr val="tx2"/>
                </a:solidFill>
              </a:rPr>
              <a:t>Look straight into the interviewers eyes, shake hand firmly, introduce yourself, and smile!</a:t>
            </a:r>
          </a:p>
          <a:p>
            <a:pPr marL="742950" lvl="2" indent="-342900"/>
            <a:r>
              <a:rPr lang="en-US" sz="2800" dirty="0">
                <a:solidFill>
                  <a:schemeClr val="tx2"/>
                </a:solidFill>
              </a:rPr>
              <a:t>Be confident and wait until they offer </a:t>
            </a:r>
          </a:p>
          <a:p>
            <a:pPr marL="742950" lvl="2" indent="-342900">
              <a:buNone/>
            </a:pPr>
            <a:r>
              <a:rPr lang="en-US" sz="2800" dirty="0">
                <a:solidFill>
                  <a:schemeClr val="tx2"/>
                </a:solidFill>
              </a:rPr>
              <a:t>	you a seat.</a:t>
            </a:r>
          </a:p>
          <a:p>
            <a:r>
              <a:rPr lang="en-US" sz="2800" dirty="0">
                <a:solidFill>
                  <a:schemeClr val="tx2"/>
                </a:solidFill>
              </a:rPr>
              <a:t>Be positive in communication.</a:t>
            </a:r>
          </a:p>
          <a:p>
            <a:r>
              <a:rPr lang="en-US" sz="2800" dirty="0">
                <a:solidFill>
                  <a:schemeClr val="tx2"/>
                </a:solidFill>
              </a:rPr>
              <a:t>When all else fails: SMILE!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9600" b="1" dirty="0" smtClean="0">
                <a:solidFill>
                  <a:schemeClr val="accent5"/>
                </a:solidFill>
              </a:rPr>
              <a:t>Don’t</a:t>
            </a:r>
            <a:endParaRPr lang="en-US" sz="96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Fidget with rings, pens, ties, change, or other things in reach.</a:t>
            </a:r>
          </a:p>
          <a:p>
            <a:r>
              <a:rPr lang="en-US" sz="2800" dirty="0">
                <a:solidFill>
                  <a:schemeClr val="tx2"/>
                </a:solidFill>
              </a:rPr>
              <a:t>Put your hands on items on the interviewers desk.</a:t>
            </a:r>
          </a:p>
          <a:p>
            <a:r>
              <a:rPr lang="en-US" sz="2800" dirty="0">
                <a:solidFill>
                  <a:schemeClr val="tx2"/>
                </a:solidFill>
              </a:rPr>
              <a:t>Smoke.</a:t>
            </a:r>
          </a:p>
          <a:p>
            <a:r>
              <a:rPr lang="en-US" sz="2800" dirty="0">
                <a:solidFill>
                  <a:schemeClr val="tx2"/>
                </a:solidFill>
              </a:rPr>
              <a:t>Chew gum.</a:t>
            </a:r>
          </a:p>
          <a:p>
            <a:r>
              <a:rPr lang="en-US" sz="2800" dirty="0">
                <a:solidFill>
                  <a:schemeClr val="tx2"/>
                </a:solidFill>
              </a:rPr>
              <a:t>Curse.</a:t>
            </a:r>
          </a:p>
          <a:p>
            <a:r>
              <a:rPr lang="en-US" sz="2800" dirty="0">
                <a:solidFill>
                  <a:schemeClr val="tx2"/>
                </a:solidFill>
              </a:rPr>
              <a:t>Slouch.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23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2096</TotalTime>
  <Words>751</Words>
  <Application>Microsoft Macintosh PowerPoint</Application>
  <PresentationFormat>On-screen Show (4:3)</PresentationFormat>
  <Paragraphs>109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Warm Up:  Making Connections</vt:lpstr>
      <vt:lpstr>Making Connections</vt:lpstr>
      <vt:lpstr>Making Connections Continued</vt:lpstr>
      <vt:lpstr>Don’t Overstay Your Welcome</vt:lpstr>
      <vt:lpstr>It Just Comes Natural</vt:lpstr>
      <vt:lpstr>Making Connections: Activity 263</vt:lpstr>
      <vt:lpstr>Before the Interview</vt:lpstr>
      <vt:lpstr>The Start of the Interview</vt:lpstr>
      <vt:lpstr>Don’t</vt:lpstr>
      <vt:lpstr>During the Interview</vt:lpstr>
      <vt:lpstr>Don’t</vt:lpstr>
      <vt:lpstr>The End of the Interview</vt:lpstr>
      <vt:lpstr>The Follow-Up</vt:lpstr>
      <vt:lpstr>Why People are NOT Hired</vt:lpstr>
      <vt:lpstr>How are you Rated During the Interview</vt:lpstr>
      <vt:lpstr>The Job Interview: Activity 259</vt:lpstr>
      <vt:lpstr>Now, Let’s Practice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208</cp:revision>
  <dcterms:created xsi:type="dcterms:W3CDTF">2019-07-07T21:23:27Z</dcterms:created>
  <dcterms:modified xsi:type="dcterms:W3CDTF">2019-07-28T21:48:21Z</dcterms:modified>
</cp:coreProperties>
</file>